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2" r:id="rId3"/>
    <p:sldId id="273" r:id="rId4"/>
    <p:sldId id="259" r:id="rId5"/>
    <p:sldId id="262" r:id="rId6"/>
    <p:sldId id="267" r:id="rId7"/>
    <p:sldId id="269" r:id="rId8"/>
    <p:sldId id="278" r:id="rId9"/>
    <p:sldId id="279" r:id="rId10"/>
    <p:sldId id="280" r:id="rId11"/>
    <p:sldId id="281" r:id="rId12"/>
    <p:sldId id="270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0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560" y="836712"/>
            <a:ext cx="835292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lang="ru-RU" sz="6600" b="1" dirty="0" smtClean="0">
              <a:ln w="1905"/>
              <a:gradFill>
                <a:gsLst>
                  <a:gs pos="0">
                    <a:srgbClr val="C00000"/>
                  </a:gs>
                  <a:gs pos="78000">
                    <a:srgbClr val="DE0000"/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rgbClr val="C00000"/>
                    </a:gs>
                    <a:gs pos="78000">
                      <a:srgbClr val="DE0000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Название проекта:</a:t>
            </a:r>
            <a:endParaRPr lang="ru-RU" sz="6600" b="1" dirty="0">
              <a:ln w="1905"/>
              <a:gradFill>
                <a:gsLst>
                  <a:gs pos="0">
                    <a:srgbClr val="C00000"/>
                  </a:gs>
                  <a:gs pos="78000">
                    <a:srgbClr val="DE0000"/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rgbClr val="C00000"/>
                    </a:gs>
                    <a:gs pos="78000">
                      <a:srgbClr val="DE0000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«</a:t>
            </a:r>
            <a:r>
              <a:rPr lang="ru-RU" sz="6600" b="1" dirty="0">
                <a:ln w="1905"/>
                <a:gradFill>
                  <a:gsLst>
                    <a:gs pos="0">
                      <a:srgbClr val="C00000"/>
                    </a:gs>
                    <a:gs pos="78000">
                      <a:srgbClr val="DE0000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Спасем семгу для будущего поколения»</a:t>
            </a:r>
            <a:endParaRPr kumimoji="0" lang="ru-RU" sz="6600" b="1" i="0" u="none" strike="noStrike" kern="1200" normalizeH="0" baseline="0" noProof="0" dirty="0">
              <a:ln w="1905"/>
              <a:gradFill>
                <a:gsLst>
                  <a:gs pos="0">
                    <a:srgbClr val="C00000"/>
                  </a:gs>
                  <a:gs pos="78000">
                    <a:srgbClr val="DE0000"/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789040"/>
            <a:ext cx="6715578" cy="151216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Подгорецкая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Людмила Алексеевна,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волонтерского объединения 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 ритме жизни»,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по УВР 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ГПОУ «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Усинский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политехнический техникум»</a:t>
            </a:r>
          </a:p>
          <a:p>
            <a:pPr>
              <a:spcBef>
                <a:spcPts val="0"/>
              </a:spcBef>
              <a:buNone/>
            </a:pPr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675" y="14026"/>
            <a:ext cx="83530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i="1" dirty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Смета </a:t>
            </a:r>
            <a:r>
              <a:rPr lang="ru-RU" sz="3000" i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расходов</a:t>
            </a:r>
          </a:p>
          <a:p>
            <a:pPr lvl="0" algn="ctr"/>
            <a:r>
              <a:rPr lang="ru-RU" sz="30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стоимость обеспечения Проекта – </a:t>
            </a:r>
          </a:p>
          <a:p>
            <a:pPr lvl="0" algn="ctr"/>
            <a:r>
              <a:rPr lang="ru-RU" sz="3000" i="1" dirty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650 000 рублей</a:t>
            </a:r>
            <a:r>
              <a:rPr lang="ru-RU" sz="30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lvl="0" algn="ctr"/>
            <a:r>
              <a:rPr lang="ru-RU" sz="20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</a:t>
            </a:r>
            <a:r>
              <a:rPr lang="ru-RU" sz="20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финансирования – за счет бюджетных ассигнаций, при поддержке градообразующих </a:t>
            </a:r>
            <a:r>
              <a:rPr lang="ru-RU" sz="20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компаний</a:t>
            </a:r>
            <a:endParaRPr lang="ru-RU" sz="800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endParaRPr lang="ru-RU" sz="2000" i="1" dirty="0">
              <a:solidFill>
                <a:srgbClr val="D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Закупка </a:t>
            </a:r>
            <a:r>
              <a:rPr lang="ru-RU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необходимого оборудования, </a:t>
            </a: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монтаж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897199"/>
              </p:ext>
            </p:extLst>
          </p:nvPr>
        </p:nvGraphicFramePr>
        <p:xfrm>
          <a:off x="937167" y="2852936"/>
          <a:ext cx="7344815" cy="3888431"/>
        </p:xfrm>
        <a:graphic>
          <a:graphicData uri="http://schemas.openxmlformats.org/drawingml/2006/table">
            <a:tbl>
              <a:tblPr firstRow="1" firstCol="1" bandRow="1"/>
              <a:tblGrid>
                <a:gridCol w="626968"/>
                <a:gridCol w="4269063"/>
                <a:gridCol w="2448784"/>
              </a:tblGrid>
              <a:tr h="4820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оборудования/ работ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Стоимость, руб.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1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Универсальный рыбоводный модуль «Тритон»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450 000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0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Транспортировка УВЗ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50 000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0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Монтаж УВЗ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100 000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0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Закуп корма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50 000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037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Отдельная статья расходов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91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Заработная плата в месяц 1 человек при рабочей неделе 5-дневка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30 000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(за 7 месяцев – 210 000)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62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9647"/>
            <a:ext cx="846880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i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Таблица приживаемости мальков различных </a:t>
            </a:r>
          </a:p>
          <a:p>
            <a:pPr algn="ctr"/>
            <a:r>
              <a:rPr lang="ru-RU" sz="3000" i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видов рыб в УЗВ </a:t>
            </a:r>
            <a:endParaRPr lang="ru-RU" sz="3000" i="1" dirty="0">
              <a:solidFill>
                <a:srgbClr val="D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C:\Users\1\Desktop\КОНКУРСЫ\схем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13227"/>
            <a:ext cx="4907488" cy="535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65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1684784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Наиболее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удобный способ транспортировки молоди и сеголетков рыб - в стандартных полиэтиленовых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пакетах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8195" name="Picture 3" descr="C:\Users\1\Desktop\КОНКУРСЫ\fa7dd42c64138dd2390a5638843610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94694"/>
            <a:ext cx="5894888" cy="439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85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1684784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Давайте вместе сохраним и приумножим популярность семги для будущего поколения!</a:t>
            </a:r>
            <a:endParaRPr lang="ru-RU" i="1" dirty="0">
              <a:solidFill>
                <a:srgbClr val="D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rgbClr val="DE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502810"/>
            <a:ext cx="3845494" cy="288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:\Users\1\Desktop\КОНКУРСЫ\698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022" y="3068960"/>
            <a:ext cx="4694933" cy="319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946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5"/>
            <a:ext cx="8229600" cy="4968552"/>
          </a:xfrm>
        </p:spPr>
        <p:txBody>
          <a:bodyPr>
            <a:normAutofit fontScale="25000" lnSpcReduction="20000"/>
          </a:bodyPr>
          <a:lstStyle/>
          <a:p>
            <a:endParaRPr lang="ru-RU" sz="10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1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реализации проекта</a:t>
            </a:r>
            <a:endParaRPr lang="ru-RU" sz="1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0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10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 – сбор информации по проблеме нереста семги</a:t>
            </a:r>
          </a:p>
          <a:p>
            <a:r>
              <a:rPr lang="ru-RU" sz="10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этап – выделение денежных средств для установки замкнутого водоснабжения; получение необходимых разрешений на отлов мальков или видов семги </a:t>
            </a:r>
          </a:p>
          <a:p>
            <a:r>
              <a:rPr lang="ru-RU" sz="10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этап – закуп, установка замкнутого водоснабжения </a:t>
            </a:r>
          </a:p>
          <a:p>
            <a:r>
              <a:rPr lang="ru-RU" sz="10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этап – отлов некоторых видов семги </a:t>
            </a:r>
          </a:p>
          <a:p>
            <a:r>
              <a:rPr lang="ru-RU" sz="10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этап – помещение видов семги в установку замкнутого водоснабжения и выращивание мальков семги</a:t>
            </a:r>
          </a:p>
          <a:p>
            <a:r>
              <a:rPr lang="ru-RU" sz="10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 этап – выпуск подросших мальков семги в реки Республики Коми для развития и дальнейшего нереста</a:t>
            </a:r>
          </a:p>
          <a:p>
            <a:r>
              <a:rPr lang="ru-RU" sz="10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 этап – оценка проведенной работы, постановка на поток выращивание и выпуск мальков для увеличения популярности семги в реках Республики Коми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494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2736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Цели, задачи и сроки реализации проекта</a:t>
            </a:r>
          </a:p>
          <a:p>
            <a:pPr marL="0" indent="0" algn="ctr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рассчитан на период </a:t>
            </a:r>
          </a:p>
          <a:p>
            <a:pPr marL="0" indent="0" algn="ctr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02.09.2020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–30.09.2021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55022"/>
            <a:ext cx="8229600" cy="387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55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04665"/>
            <a:ext cx="8075240" cy="25202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Реки российского Севера с давних пор славились изобилием красной рыбы, но сейчас над ними нависла серьёзная угроза – популяция этой деликатесной рыбы стремительно сокращается.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80928"/>
            <a:ext cx="4985246" cy="3731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402" y="404664"/>
            <a:ext cx="835306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Семга — рыба проходная. Взрослые особи живут в море, но нереститься поднимаются в реки. </a:t>
            </a:r>
          </a:p>
          <a:p>
            <a:pPr algn="ctr"/>
            <a:r>
              <a:rPr lang="ru-RU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водах Коми встречаются две расы семги, океаническая, идущая на нерест в Печору, и беломорская, нерестующая в Мезени и </a:t>
            </a:r>
            <a:r>
              <a:rPr lang="ru-RU" sz="3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Вычегде</a:t>
            </a: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Users\1\Desktop\КОНКУРСЫ\семг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65" y="2924944"/>
            <a:ext cx="76200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32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3"/>
            <a:ext cx="835306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Официально </a:t>
            </a: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первые </a:t>
            </a:r>
            <a:r>
              <a:rPr lang="ru-RU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попытки искусственного разведения лососевых были предприняты в Германии еще тогда, когда был известен только сам факт наличия у этих рыб поразительного «чувства дома</a:t>
            </a: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2" y="2910607"/>
            <a:ext cx="4816475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69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04" y="356064"/>
            <a:ext cx="8353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i="1" dirty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установки замкнутого водоснабжения</a:t>
            </a:r>
          </a:p>
        </p:txBody>
      </p:sp>
      <p:pic>
        <p:nvPicPr>
          <p:cNvPr id="7173" name="Picture 5" descr="C:\Users\1\Desktop\КОНКУРСЫ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32" y="1628800"/>
            <a:ext cx="4200128" cy="315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1\Desktop\КОНКУРСЫ\64212z17d7ccd8178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860" y="3284984"/>
            <a:ext cx="4183329" cy="313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83524" y="134599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0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Существует множество разновидностей УЗВ, в зависимости от целей и потребности </a:t>
            </a:r>
          </a:p>
        </p:txBody>
      </p:sp>
    </p:spTree>
    <p:extLst>
      <p:ext uri="{BB962C8B-B14F-4D97-AF65-F5344CB8AC3E}">
        <p14:creationId xmlns:p14="http://schemas.microsoft.com/office/powerpoint/2010/main" val="52956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587" y="476671"/>
            <a:ext cx="835306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i="1" dirty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установки замкнутого </a:t>
            </a:r>
            <a:r>
              <a:rPr lang="ru-RU" sz="3000" i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водоснабжения</a:t>
            </a:r>
          </a:p>
          <a:p>
            <a:pPr algn="ctr"/>
            <a:endParaRPr lang="ru-RU" sz="3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</a:t>
            </a:r>
            <a:r>
              <a:rPr lang="ru-RU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мало затратных - Универсальный рыбоводный модуль «</a:t>
            </a: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Тритон»</a:t>
            </a:r>
            <a:endParaRPr lang="ru-RU" sz="3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C:\Users\1\Desktop\КОНКУРСЫ\УВ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92502"/>
            <a:ext cx="4613498" cy="354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24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587" y="476671"/>
            <a:ext cx="835306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i="1" dirty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установки замкнутого </a:t>
            </a:r>
            <a:r>
              <a:rPr lang="ru-RU" sz="3000" i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водоснабжения</a:t>
            </a:r>
          </a:p>
          <a:p>
            <a:pPr algn="ctr"/>
            <a:endParaRPr lang="ru-RU" sz="3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 </a:t>
            </a:r>
            <a:r>
              <a:rPr lang="ru-RU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УЗВ бассейн </a:t>
            </a: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с:</a:t>
            </a:r>
          </a:p>
          <a:p>
            <a:pPr algn="ctr"/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механическим фильтром и кранами.</a:t>
            </a:r>
          </a:p>
          <a:p>
            <a:pPr algn="ctr"/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Системами:</a:t>
            </a:r>
          </a:p>
          <a:p>
            <a:pPr algn="ctr"/>
            <a:r>
              <a:rPr lang="ru-RU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аэрации, </a:t>
            </a:r>
            <a:endParaRPr lang="ru-RU" sz="3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buFontTx/>
              <a:buChar char="-"/>
            </a:pP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набора</a:t>
            </a:r>
            <a:r>
              <a:rPr lang="ru-RU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слива и перелива </a:t>
            </a: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воды. </a:t>
            </a:r>
          </a:p>
          <a:p>
            <a:pPr algn="ctr"/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также оборудованием </a:t>
            </a: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жизнеобеспечения: </a:t>
            </a:r>
          </a:p>
          <a:p>
            <a:pPr marL="457200" indent="-457200" algn="ctr">
              <a:buFontTx/>
              <a:buChar char="-"/>
            </a:pP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компрессора</a:t>
            </a:r>
            <a:r>
              <a:rPr lang="ru-RU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ru-RU" sz="3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buFontTx/>
              <a:buChar char="-"/>
            </a:pP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аэраторы</a:t>
            </a:r>
            <a:r>
              <a:rPr lang="ru-RU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фильтровальные </a:t>
            </a:r>
            <a:r>
              <a:rPr lang="ru-RU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станции, </a:t>
            </a:r>
            <a:endParaRPr lang="ru-RU" sz="3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buFontTx/>
              <a:buChar char="-"/>
            </a:pP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УФ-стерилизаторы</a:t>
            </a:r>
            <a:endParaRPr lang="ru-RU" sz="3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303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24100"/>
      </a:hlink>
      <a:folHlink>
        <a:srgbClr val="F59A4E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426</Words>
  <Application>Microsoft Office PowerPoint</Application>
  <PresentationFormat>Экран (4:3)</PresentationFormat>
  <Paragraphs>76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</cp:lastModifiedBy>
  <cp:revision>16</cp:revision>
  <dcterms:created xsi:type="dcterms:W3CDTF">2013-08-23T08:38:35Z</dcterms:created>
  <dcterms:modified xsi:type="dcterms:W3CDTF">2019-09-01T13:52:05Z</dcterms:modified>
</cp:coreProperties>
</file>